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4" r:id="rId9"/>
    <p:sldId id="263"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1" d="100"/>
          <a:sy n="81" d="100"/>
        </p:scale>
        <p:origin x="101"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1d4ffae30e59b261" providerId="LiveId" clId="{82F9EAE2-D51C-4032-927B-F5F5DF5439A0}"/>
    <pc:docChg chg="custSel modSld">
      <pc:chgData name="" userId="1d4ffae30e59b261" providerId="LiveId" clId="{82F9EAE2-D51C-4032-927B-F5F5DF5439A0}" dt="2024-05-17T17:40:14.360" v="7" actId="478"/>
      <pc:docMkLst>
        <pc:docMk/>
      </pc:docMkLst>
      <pc:sldChg chg="delSp">
        <pc:chgData name="" userId="1d4ffae30e59b261" providerId="LiveId" clId="{82F9EAE2-D51C-4032-927B-F5F5DF5439A0}" dt="2024-05-17T17:40:14.360" v="7" actId="478"/>
        <pc:sldMkLst>
          <pc:docMk/>
          <pc:sldMk cId="0" sldId="256"/>
        </pc:sldMkLst>
        <pc:picChg chg="del">
          <ac:chgData name="" userId="1d4ffae30e59b261" providerId="LiveId" clId="{82F9EAE2-D51C-4032-927B-F5F5DF5439A0}" dt="2024-05-17T17:40:14.360" v="7" actId="478"/>
          <ac:picMkLst>
            <pc:docMk/>
            <pc:sldMk cId="0" sldId="256"/>
            <ac:picMk id="7" creationId="{00000000-0000-0000-0000-000000000000}"/>
          </ac:picMkLst>
        </pc:picChg>
      </pc:sldChg>
      <pc:sldChg chg="delSp">
        <pc:chgData name="" userId="1d4ffae30e59b261" providerId="LiveId" clId="{82F9EAE2-D51C-4032-927B-F5F5DF5439A0}" dt="2024-05-17T17:40:12.214" v="6" actId="478"/>
        <pc:sldMkLst>
          <pc:docMk/>
          <pc:sldMk cId="0" sldId="257"/>
        </pc:sldMkLst>
        <pc:picChg chg="del">
          <ac:chgData name="" userId="1d4ffae30e59b261" providerId="LiveId" clId="{82F9EAE2-D51C-4032-927B-F5F5DF5439A0}" dt="2024-05-17T17:40:12.214" v="6" actId="478"/>
          <ac:picMkLst>
            <pc:docMk/>
            <pc:sldMk cId="0" sldId="257"/>
            <ac:picMk id="8" creationId="{00000000-0000-0000-0000-000000000000}"/>
          </ac:picMkLst>
        </pc:picChg>
      </pc:sldChg>
      <pc:sldChg chg="delSp">
        <pc:chgData name="" userId="1d4ffae30e59b261" providerId="LiveId" clId="{82F9EAE2-D51C-4032-927B-F5F5DF5439A0}" dt="2024-05-17T17:40:10.044" v="5" actId="478"/>
        <pc:sldMkLst>
          <pc:docMk/>
          <pc:sldMk cId="0" sldId="258"/>
        </pc:sldMkLst>
        <pc:picChg chg="del">
          <ac:chgData name="" userId="1d4ffae30e59b261" providerId="LiveId" clId="{82F9EAE2-D51C-4032-927B-F5F5DF5439A0}" dt="2024-05-17T17:40:10.044" v="5" actId="478"/>
          <ac:picMkLst>
            <pc:docMk/>
            <pc:sldMk cId="0" sldId="258"/>
            <ac:picMk id="8" creationId="{00000000-0000-0000-0000-000000000000}"/>
          </ac:picMkLst>
        </pc:picChg>
      </pc:sldChg>
      <pc:sldChg chg="delSp">
        <pc:chgData name="" userId="1d4ffae30e59b261" providerId="LiveId" clId="{82F9EAE2-D51C-4032-927B-F5F5DF5439A0}" dt="2024-05-17T17:40:07.434" v="4" actId="478"/>
        <pc:sldMkLst>
          <pc:docMk/>
          <pc:sldMk cId="0" sldId="259"/>
        </pc:sldMkLst>
        <pc:picChg chg="del">
          <ac:chgData name="" userId="1d4ffae30e59b261" providerId="LiveId" clId="{82F9EAE2-D51C-4032-927B-F5F5DF5439A0}" dt="2024-05-17T17:40:07.434" v="4" actId="478"/>
          <ac:picMkLst>
            <pc:docMk/>
            <pc:sldMk cId="0" sldId="259"/>
            <ac:picMk id="6" creationId="{00000000-0000-0000-0000-000000000000}"/>
          </ac:picMkLst>
        </pc:picChg>
      </pc:sldChg>
      <pc:sldChg chg="delSp">
        <pc:chgData name="" userId="1d4ffae30e59b261" providerId="LiveId" clId="{82F9EAE2-D51C-4032-927B-F5F5DF5439A0}" dt="2024-05-17T17:40:04.316" v="3" actId="478"/>
        <pc:sldMkLst>
          <pc:docMk/>
          <pc:sldMk cId="0" sldId="260"/>
        </pc:sldMkLst>
        <pc:picChg chg="del">
          <ac:chgData name="" userId="1d4ffae30e59b261" providerId="LiveId" clId="{82F9EAE2-D51C-4032-927B-F5F5DF5439A0}" dt="2024-05-17T17:40:04.316" v="3" actId="478"/>
          <ac:picMkLst>
            <pc:docMk/>
            <pc:sldMk cId="0" sldId="260"/>
            <ac:picMk id="22" creationId="{00000000-0000-0000-0000-000000000000}"/>
          </ac:picMkLst>
        </pc:picChg>
      </pc:sldChg>
      <pc:sldChg chg="delSp">
        <pc:chgData name="" userId="1d4ffae30e59b261" providerId="LiveId" clId="{82F9EAE2-D51C-4032-927B-F5F5DF5439A0}" dt="2024-05-17T17:40:02.290" v="2" actId="478"/>
        <pc:sldMkLst>
          <pc:docMk/>
          <pc:sldMk cId="0" sldId="261"/>
        </pc:sldMkLst>
        <pc:picChg chg="del">
          <ac:chgData name="" userId="1d4ffae30e59b261" providerId="LiveId" clId="{82F9EAE2-D51C-4032-927B-F5F5DF5439A0}" dt="2024-05-17T17:40:02.290" v="2" actId="478"/>
          <ac:picMkLst>
            <pc:docMk/>
            <pc:sldMk cId="0" sldId="261"/>
            <ac:picMk id="11" creationId="{00000000-0000-0000-0000-000000000000}"/>
          </ac:picMkLst>
        </pc:picChg>
      </pc:sldChg>
      <pc:sldChg chg="delSp">
        <pc:chgData name="" userId="1d4ffae30e59b261" providerId="LiveId" clId="{82F9EAE2-D51C-4032-927B-F5F5DF5439A0}" dt="2024-05-17T17:40:00.093" v="1" actId="478"/>
        <pc:sldMkLst>
          <pc:docMk/>
          <pc:sldMk cId="0" sldId="262"/>
        </pc:sldMkLst>
        <pc:picChg chg="del">
          <ac:chgData name="" userId="1d4ffae30e59b261" providerId="LiveId" clId="{82F9EAE2-D51C-4032-927B-F5F5DF5439A0}" dt="2024-05-17T17:40:00.093" v="1" actId="478"/>
          <ac:picMkLst>
            <pc:docMk/>
            <pc:sldMk cId="0" sldId="262"/>
            <ac:picMk id="17" creationId="{00000000-0000-0000-0000-000000000000}"/>
          </ac:picMkLst>
        </pc:picChg>
      </pc:sldChg>
      <pc:sldChg chg="delSp">
        <pc:chgData name="" userId="1d4ffae30e59b261" providerId="LiveId" clId="{82F9EAE2-D51C-4032-927B-F5F5DF5439A0}" dt="2024-05-17T17:39:55.955" v="0" actId="478"/>
        <pc:sldMkLst>
          <pc:docMk/>
          <pc:sldMk cId="0" sldId="263"/>
        </pc:sldMkLst>
        <pc:picChg chg="del">
          <ac:chgData name="" userId="1d4ffae30e59b261" providerId="LiveId" clId="{82F9EAE2-D51C-4032-927B-F5F5DF5439A0}" dt="2024-05-17T17:39:55.955" v="0" actId="478"/>
          <ac:picMkLst>
            <pc:docMk/>
            <pc:sldMk cId="0" sldId="263"/>
            <ac:picMk id="8" creationId="{00000000-0000-0000-0000-000000000000}"/>
          </ac:picMkLst>
        </pc:pic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84908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7620" y="0"/>
            <a:ext cx="5486400" cy="8229600"/>
          </a:xfrm>
          <a:prstGeom prst="rect">
            <a:avLst/>
          </a:prstGeom>
        </p:spPr>
      </p:pic>
      <p:sp>
        <p:nvSpPr>
          <p:cNvPr id="5" name="Text 2"/>
          <p:cNvSpPr/>
          <p:nvPr/>
        </p:nvSpPr>
        <p:spPr>
          <a:xfrm>
            <a:off x="6319599" y="1799987"/>
            <a:ext cx="7477601" cy="2874645"/>
          </a:xfrm>
          <a:prstGeom prst="rect">
            <a:avLst/>
          </a:prstGeom>
          <a:noFill/>
          <a:ln/>
        </p:spPr>
        <p:txBody>
          <a:bodyPr wrap="square" rtlCol="0" anchor="t"/>
          <a:lstStyle/>
          <a:p>
            <a:pPr marL="0" indent="0">
              <a:lnSpc>
                <a:spcPts val="7545"/>
              </a:lnSpc>
              <a:buNone/>
            </a:pPr>
            <a:r>
              <a:rPr lang="en-US" sz="6036" b="1" kern="0" spc="-181" dirty="0">
                <a:solidFill>
                  <a:srgbClr val="000000"/>
                </a:solidFill>
                <a:latin typeface="Inter" pitchFamily="34" charset="0"/>
                <a:ea typeface="Inter" pitchFamily="34" charset="-122"/>
                <a:cs typeface="Inter" pitchFamily="34" charset="-120"/>
              </a:rPr>
              <a:t>Bus Identification System using RFID RC522</a:t>
            </a:r>
            <a:endParaRPr lang="en-US" sz="6036" dirty="0"/>
          </a:p>
        </p:txBody>
      </p:sp>
      <p:sp>
        <p:nvSpPr>
          <p:cNvPr id="6" name="Text 3"/>
          <p:cNvSpPr/>
          <p:nvPr/>
        </p:nvSpPr>
        <p:spPr>
          <a:xfrm>
            <a:off x="6319599" y="5007888"/>
            <a:ext cx="7477601"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 This project aims to develop a bus identification system using RFID technology to assist the visually impaired. The system will provide voice-based announcements of the bus route and destination, enabling blind passengers to navigate public transportation independently.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sp>
      <p:sp>
        <p:nvSpPr>
          <p:cNvPr id="6" name="Text 3"/>
          <p:cNvSpPr/>
          <p:nvPr/>
        </p:nvSpPr>
        <p:spPr>
          <a:xfrm>
            <a:off x="2037993" y="2720697"/>
            <a:ext cx="10554414" cy="1388745"/>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RFID-based Bus Route Identification and Voice Assistance for the Blind</a:t>
            </a:r>
            <a:endParaRPr lang="en-US" sz="4374" dirty="0"/>
          </a:p>
        </p:txBody>
      </p:sp>
      <p:sp>
        <p:nvSpPr>
          <p:cNvPr id="7" name="Text 4"/>
          <p:cNvSpPr/>
          <p:nvPr/>
        </p:nvSpPr>
        <p:spPr>
          <a:xfrm>
            <a:off x="2037993" y="4442698"/>
            <a:ext cx="10554414"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 The proposed system uses RFID technology to detect the bus route and provide voice-based information to passengers. RFID tags installed on buses will be read by an RFID sensor, which will then trigger pre-recorded voice announcements through a speaker module to assist the visually impaired.</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sp>
      <p:sp>
        <p:nvSpPr>
          <p:cNvPr id="6" name="Text 3"/>
          <p:cNvSpPr/>
          <p:nvPr/>
        </p:nvSpPr>
        <p:spPr>
          <a:xfrm>
            <a:off x="2037993" y="2890123"/>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Problem Statement</a:t>
            </a:r>
            <a:endParaRPr lang="en-US" sz="4374" dirty="0"/>
          </a:p>
        </p:txBody>
      </p:sp>
      <p:sp>
        <p:nvSpPr>
          <p:cNvPr id="7" name="Text 4"/>
          <p:cNvSpPr/>
          <p:nvPr/>
        </p:nvSpPr>
        <p:spPr>
          <a:xfrm>
            <a:off x="2037993" y="3917752"/>
            <a:ext cx="10554414"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 Visually impaired individuals often face challenges when using public transportation, as they are unable to visually identify bus routes and destinations. This can lead to confusion, missed stops, and difficulty navigating the transportation system independently. The goal of this project is to address this problem and enhance the mobility and independence of the blind community.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834640"/>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Existing System</a:t>
            </a:r>
            <a:endParaRPr lang="en-US" sz="4374" dirty="0"/>
          </a:p>
        </p:txBody>
      </p:sp>
      <p:sp>
        <p:nvSpPr>
          <p:cNvPr id="5" name="Text 3"/>
          <p:cNvSpPr/>
          <p:nvPr/>
        </p:nvSpPr>
        <p:spPr>
          <a:xfrm>
            <a:off x="2037993" y="3973354"/>
            <a:ext cx="10554414"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 Current bus identification systems often rely on visual displays or written signage, which are inaccessible to the blind. Some systems may use audio announcements, but these are not always reliable or consistent. The proposed solution aims to provide a more robust and user-friendly system for the visually impaired to access bus route information.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10980420" y="0"/>
            <a:ext cx="3657600" cy="8229600"/>
          </a:xfrm>
          <a:prstGeom prst="rect">
            <a:avLst/>
          </a:prstGeom>
        </p:spPr>
      </p:pic>
      <p:sp>
        <p:nvSpPr>
          <p:cNvPr id="5" name="Text 2"/>
          <p:cNvSpPr/>
          <p:nvPr/>
        </p:nvSpPr>
        <p:spPr>
          <a:xfrm>
            <a:off x="833199" y="925473"/>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Proposed System</a:t>
            </a:r>
            <a:endParaRPr lang="en-US" sz="4374" dirty="0"/>
          </a:p>
        </p:txBody>
      </p:sp>
      <p:sp>
        <p:nvSpPr>
          <p:cNvPr id="6" name="Shape 3"/>
          <p:cNvSpPr/>
          <p:nvPr/>
        </p:nvSpPr>
        <p:spPr>
          <a:xfrm>
            <a:off x="1144310" y="1953101"/>
            <a:ext cx="44410" cy="5351026"/>
          </a:xfrm>
          <a:prstGeom prst="roundRect">
            <a:avLst>
              <a:gd name="adj" fmla="val 225151"/>
            </a:avLst>
          </a:prstGeom>
          <a:solidFill>
            <a:srgbClr val="C0C1D7"/>
          </a:solidFill>
          <a:ln/>
        </p:spPr>
      </p:sp>
      <p:sp>
        <p:nvSpPr>
          <p:cNvPr id="7" name="Shape 4"/>
          <p:cNvSpPr/>
          <p:nvPr/>
        </p:nvSpPr>
        <p:spPr>
          <a:xfrm>
            <a:off x="1416427" y="2354401"/>
            <a:ext cx="777597" cy="44410"/>
          </a:xfrm>
          <a:prstGeom prst="roundRect">
            <a:avLst>
              <a:gd name="adj" fmla="val 225151"/>
            </a:avLst>
          </a:prstGeom>
          <a:solidFill>
            <a:srgbClr val="C0C1D7"/>
          </a:solidFill>
          <a:ln/>
        </p:spPr>
      </p:sp>
      <p:sp>
        <p:nvSpPr>
          <p:cNvPr id="8" name="Shape 5"/>
          <p:cNvSpPr/>
          <p:nvPr/>
        </p:nvSpPr>
        <p:spPr>
          <a:xfrm>
            <a:off x="916484" y="2126694"/>
            <a:ext cx="499943" cy="499943"/>
          </a:xfrm>
          <a:prstGeom prst="roundRect">
            <a:avLst>
              <a:gd name="adj" fmla="val 20000"/>
            </a:avLst>
          </a:prstGeom>
          <a:solidFill>
            <a:srgbClr val="DADBF1"/>
          </a:solidFill>
          <a:ln w="7620">
            <a:solidFill>
              <a:srgbClr val="C0C1D7"/>
            </a:solidFill>
            <a:prstDash val="solid"/>
          </a:ln>
        </p:spPr>
      </p:sp>
      <p:sp>
        <p:nvSpPr>
          <p:cNvPr id="9" name="Text 6"/>
          <p:cNvSpPr/>
          <p:nvPr/>
        </p:nvSpPr>
        <p:spPr>
          <a:xfrm>
            <a:off x="1089839" y="2168366"/>
            <a:ext cx="153114"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1</a:t>
            </a:r>
            <a:endParaRPr lang="en-US" sz="2624" dirty="0"/>
          </a:p>
        </p:txBody>
      </p:sp>
      <p:sp>
        <p:nvSpPr>
          <p:cNvPr id="10" name="Text 7"/>
          <p:cNvSpPr/>
          <p:nvPr/>
        </p:nvSpPr>
        <p:spPr>
          <a:xfrm>
            <a:off x="2388513" y="2175272"/>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RFID Tag Detection</a:t>
            </a:r>
            <a:endParaRPr lang="en-US" sz="2187" dirty="0"/>
          </a:p>
        </p:txBody>
      </p:sp>
      <p:sp>
        <p:nvSpPr>
          <p:cNvPr id="11" name="Text 8"/>
          <p:cNvSpPr/>
          <p:nvPr/>
        </p:nvSpPr>
        <p:spPr>
          <a:xfrm>
            <a:off x="2388513" y="2655689"/>
            <a:ext cx="7751088"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The system will use RFID tags installed on buses to detect the vehicle and its route information.</a:t>
            </a:r>
            <a:endParaRPr lang="en-US" sz="1750" dirty="0"/>
          </a:p>
        </p:txBody>
      </p:sp>
      <p:sp>
        <p:nvSpPr>
          <p:cNvPr id="12" name="Shape 9"/>
          <p:cNvSpPr/>
          <p:nvPr/>
        </p:nvSpPr>
        <p:spPr>
          <a:xfrm>
            <a:off x="1416427" y="4212134"/>
            <a:ext cx="777597" cy="44410"/>
          </a:xfrm>
          <a:prstGeom prst="roundRect">
            <a:avLst>
              <a:gd name="adj" fmla="val 225151"/>
            </a:avLst>
          </a:prstGeom>
          <a:solidFill>
            <a:srgbClr val="C0C1D7"/>
          </a:solidFill>
          <a:ln/>
        </p:spPr>
      </p:sp>
      <p:sp>
        <p:nvSpPr>
          <p:cNvPr id="13" name="Shape 10"/>
          <p:cNvSpPr/>
          <p:nvPr/>
        </p:nvSpPr>
        <p:spPr>
          <a:xfrm>
            <a:off x="916484" y="3984427"/>
            <a:ext cx="499943" cy="499943"/>
          </a:xfrm>
          <a:prstGeom prst="roundRect">
            <a:avLst>
              <a:gd name="adj" fmla="val 20000"/>
            </a:avLst>
          </a:prstGeom>
          <a:solidFill>
            <a:srgbClr val="DADBF1"/>
          </a:solidFill>
          <a:ln w="7620">
            <a:solidFill>
              <a:srgbClr val="C0C1D7"/>
            </a:solidFill>
            <a:prstDash val="solid"/>
          </a:ln>
        </p:spPr>
      </p:sp>
      <p:sp>
        <p:nvSpPr>
          <p:cNvPr id="14" name="Text 11"/>
          <p:cNvSpPr/>
          <p:nvPr/>
        </p:nvSpPr>
        <p:spPr>
          <a:xfrm>
            <a:off x="1066383" y="4026098"/>
            <a:ext cx="200025"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2</a:t>
            </a:r>
            <a:endParaRPr lang="en-US" sz="2624" dirty="0"/>
          </a:p>
        </p:txBody>
      </p:sp>
      <p:sp>
        <p:nvSpPr>
          <p:cNvPr id="15" name="Text 12"/>
          <p:cNvSpPr/>
          <p:nvPr/>
        </p:nvSpPr>
        <p:spPr>
          <a:xfrm>
            <a:off x="2388513" y="4033004"/>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Voice Announcement</a:t>
            </a:r>
            <a:endParaRPr lang="en-US" sz="2187" dirty="0"/>
          </a:p>
        </p:txBody>
      </p:sp>
      <p:sp>
        <p:nvSpPr>
          <p:cNvPr id="16" name="Text 13"/>
          <p:cNvSpPr/>
          <p:nvPr/>
        </p:nvSpPr>
        <p:spPr>
          <a:xfrm>
            <a:off x="2388513" y="4513421"/>
            <a:ext cx="7751088"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An ISD 1820 voice module will be used to play pre-recorded announcements of the bus route and destination.</a:t>
            </a:r>
            <a:endParaRPr lang="en-US" sz="1750" dirty="0"/>
          </a:p>
        </p:txBody>
      </p:sp>
      <p:sp>
        <p:nvSpPr>
          <p:cNvPr id="17" name="Shape 14"/>
          <p:cNvSpPr/>
          <p:nvPr/>
        </p:nvSpPr>
        <p:spPr>
          <a:xfrm>
            <a:off x="1416427" y="6069866"/>
            <a:ext cx="777597" cy="44410"/>
          </a:xfrm>
          <a:prstGeom prst="roundRect">
            <a:avLst>
              <a:gd name="adj" fmla="val 225151"/>
            </a:avLst>
          </a:prstGeom>
          <a:solidFill>
            <a:srgbClr val="C0C1D7"/>
          </a:solidFill>
          <a:ln/>
        </p:spPr>
      </p:sp>
      <p:sp>
        <p:nvSpPr>
          <p:cNvPr id="18" name="Shape 15"/>
          <p:cNvSpPr/>
          <p:nvPr/>
        </p:nvSpPr>
        <p:spPr>
          <a:xfrm>
            <a:off x="916484" y="5842159"/>
            <a:ext cx="499943" cy="499943"/>
          </a:xfrm>
          <a:prstGeom prst="roundRect">
            <a:avLst>
              <a:gd name="adj" fmla="val 20000"/>
            </a:avLst>
          </a:prstGeom>
          <a:solidFill>
            <a:srgbClr val="DADBF1"/>
          </a:solidFill>
          <a:ln w="7620">
            <a:solidFill>
              <a:srgbClr val="C0C1D7"/>
            </a:solidFill>
            <a:prstDash val="solid"/>
          </a:ln>
        </p:spPr>
      </p:sp>
      <p:sp>
        <p:nvSpPr>
          <p:cNvPr id="19" name="Text 16"/>
          <p:cNvSpPr/>
          <p:nvPr/>
        </p:nvSpPr>
        <p:spPr>
          <a:xfrm>
            <a:off x="1061502" y="5883831"/>
            <a:ext cx="209788"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3</a:t>
            </a:r>
            <a:endParaRPr lang="en-US" sz="2624" dirty="0"/>
          </a:p>
        </p:txBody>
      </p:sp>
      <p:sp>
        <p:nvSpPr>
          <p:cNvPr id="20" name="Text 17"/>
          <p:cNvSpPr/>
          <p:nvPr/>
        </p:nvSpPr>
        <p:spPr>
          <a:xfrm>
            <a:off x="2388513" y="5890736"/>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Arduino Integration</a:t>
            </a:r>
            <a:endParaRPr lang="en-US" sz="2187" dirty="0"/>
          </a:p>
        </p:txBody>
      </p:sp>
      <p:sp>
        <p:nvSpPr>
          <p:cNvPr id="21" name="Text 18"/>
          <p:cNvSpPr/>
          <p:nvPr/>
        </p:nvSpPr>
        <p:spPr>
          <a:xfrm>
            <a:off x="2388513" y="6371153"/>
            <a:ext cx="7751088"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The RFID sensor and voice module will be connected to an Arduino Uno board to integrate the system and control the functionality.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19317"/>
            <a:ext cx="14630400" cy="8229600"/>
          </a:xfrm>
          <a:prstGeom prst="rect">
            <a:avLst/>
          </a:prstGeom>
          <a:solidFill>
            <a:srgbClr val="FFFFFF"/>
          </a:solidFill>
          <a:ln/>
        </p:spPr>
      </p:sp>
      <p:sp>
        <p:nvSpPr>
          <p:cNvPr id="4" name="Text 2"/>
          <p:cNvSpPr/>
          <p:nvPr/>
        </p:nvSpPr>
        <p:spPr>
          <a:xfrm>
            <a:off x="2037993" y="2394466"/>
            <a:ext cx="5752624"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Required Components</a:t>
            </a:r>
            <a:endParaRPr lang="en-US" sz="4374" dirty="0"/>
          </a:p>
        </p:txBody>
      </p:sp>
      <p:sp>
        <p:nvSpPr>
          <p:cNvPr id="5" name="Text 3"/>
          <p:cNvSpPr/>
          <p:nvPr/>
        </p:nvSpPr>
        <p:spPr>
          <a:xfrm>
            <a:off x="2037993" y="3644265"/>
            <a:ext cx="2777490" cy="347186"/>
          </a:xfrm>
          <a:prstGeom prst="rect">
            <a:avLst/>
          </a:prstGeom>
          <a:noFill/>
          <a:ln/>
        </p:spPr>
        <p:txBody>
          <a:bodyPr wrap="non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Arduino Uno</a:t>
            </a:r>
            <a:endParaRPr lang="en-US" sz="2187" dirty="0"/>
          </a:p>
        </p:txBody>
      </p:sp>
      <p:sp>
        <p:nvSpPr>
          <p:cNvPr id="6" name="Text 4"/>
          <p:cNvSpPr/>
          <p:nvPr/>
        </p:nvSpPr>
        <p:spPr>
          <a:xfrm>
            <a:off x="2037993" y="4213622"/>
            <a:ext cx="3156347"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The microcontroller board that will integrate the RFID sensor and voice module to control the system.</a:t>
            </a:r>
            <a:endParaRPr lang="en-US" sz="1750" dirty="0"/>
          </a:p>
        </p:txBody>
      </p:sp>
      <p:sp>
        <p:nvSpPr>
          <p:cNvPr id="7" name="Text 5"/>
          <p:cNvSpPr/>
          <p:nvPr/>
        </p:nvSpPr>
        <p:spPr>
          <a:xfrm>
            <a:off x="5743932" y="3644265"/>
            <a:ext cx="2945368" cy="347186"/>
          </a:xfrm>
          <a:prstGeom prst="rect">
            <a:avLst/>
          </a:prstGeom>
          <a:noFill/>
          <a:ln/>
        </p:spPr>
        <p:txBody>
          <a:bodyPr wrap="non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ISD 1820 Voice Module</a:t>
            </a:r>
            <a:endParaRPr lang="en-US" sz="2187" dirty="0"/>
          </a:p>
        </p:txBody>
      </p:sp>
      <p:sp>
        <p:nvSpPr>
          <p:cNvPr id="8" name="Text 6"/>
          <p:cNvSpPr/>
          <p:nvPr/>
        </p:nvSpPr>
        <p:spPr>
          <a:xfrm>
            <a:off x="5743932" y="4213622"/>
            <a:ext cx="3156347"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The voice module that will be used to play the pre-recorded bus route and destination announcements.</a:t>
            </a:r>
            <a:endParaRPr lang="en-US" sz="1750" dirty="0"/>
          </a:p>
        </p:txBody>
      </p:sp>
      <p:sp>
        <p:nvSpPr>
          <p:cNvPr id="9" name="Text 7"/>
          <p:cNvSpPr/>
          <p:nvPr/>
        </p:nvSpPr>
        <p:spPr>
          <a:xfrm>
            <a:off x="9449872" y="3644265"/>
            <a:ext cx="3156347" cy="694373"/>
          </a:xfrm>
          <a:prstGeom prst="rect">
            <a:avLst/>
          </a:prstGeom>
          <a:noFill/>
          <a:ln/>
        </p:spPr>
        <p:txBody>
          <a:bodyPr wrap="squar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RFID RC522 Sensor and Tags</a:t>
            </a:r>
            <a:endParaRPr lang="en-US" sz="2187" dirty="0"/>
          </a:p>
        </p:txBody>
      </p:sp>
      <p:sp>
        <p:nvSpPr>
          <p:cNvPr id="10" name="Text 8"/>
          <p:cNvSpPr/>
          <p:nvPr/>
        </p:nvSpPr>
        <p:spPr>
          <a:xfrm>
            <a:off x="9449872" y="4560808"/>
            <a:ext cx="3156347"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The RFID sensor will read the tags installed on the buses to identify the route information.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521023"/>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System Architecture</a:t>
            </a:r>
            <a:endParaRPr lang="en-US" sz="4374" dirty="0"/>
          </a:p>
        </p:txBody>
      </p:sp>
      <p:pic>
        <p:nvPicPr>
          <p:cNvPr id="5" name="Image 0" descr="preencoded.png"/>
          <p:cNvPicPr>
            <a:picLocks noChangeAspect="1"/>
          </p:cNvPicPr>
          <p:nvPr/>
        </p:nvPicPr>
        <p:blipFill>
          <a:blip r:embed="rId3"/>
          <a:stretch>
            <a:fillRect/>
          </a:stretch>
        </p:blipFill>
        <p:spPr>
          <a:xfrm>
            <a:off x="2037993" y="2659737"/>
            <a:ext cx="2638544" cy="888682"/>
          </a:xfrm>
          <a:prstGeom prst="rect">
            <a:avLst/>
          </a:prstGeom>
        </p:spPr>
      </p:pic>
      <p:sp>
        <p:nvSpPr>
          <p:cNvPr id="6" name="Text 3"/>
          <p:cNvSpPr/>
          <p:nvPr/>
        </p:nvSpPr>
        <p:spPr>
          <a:xfrm>
            <a:off x="2260163" y="3881676"/>
            <a:ext cx="2194203"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RFID Tag</a:t>
            </a:r>
            <a:endParaRPr lang="en-US" sz="2187" dirty="0"/>
          </a:p>
        </p:txBody>
      </p:sp>
      <p:sp>
        <p:nvSpPr>
          <p:cNvPr id="7" name="Text 4"/>
          <p:cNvSpPr/>
          <p:nvPr/>
        </p:nvSpPr>
        <p:spPr>
          <a:xfrm>
            <a:off x="2260163" y="4362093"/>
            <a:ext cx="2194203"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Installed on the bus to store route information.</a:t>
            </a:r>
            <a:endParaRPr lang="en-US" sz="1750" dirty="0"/>
          </a:p>
        </p:txBody>
      </p:sp>
      <p:pic>
        <p:nvPicPr>
          <p:cNvPr id="8" name="Image 1" descr="preencoded.png"/>
          <p:cNvPicPr>
            <a:picLocks noChangeAspect="1"/>
          </p:cNvPicPr>
          <p:nvPr/>
        </p:nvPicPr>
        <p:blipFill>
          <a:blip r:embed="rId4"/>
          <a:stretch>
            <a:fillRect/>
          </a:stretch>
        </p:blipFill>
        <p:spPr>
          <a:xfrm>
            <a:off x="4676537" y="2659737"/>
            <a:ext cx="2638663" cy="888682"/>
          </a:xfrm>
          <a:prstGeom prst="rect">
            <a:avLst/>
          </a:prstGeom>
        </p:spPr>
      </p:pic>
      <p:sp>
        <p:nvSpPr>
          <p:cNvPr id="9" name="Text 5"/>
          <p:cNvSpPr/>
          <p:nvPr/>
        </p:nvSpPr>
        <p:spPr>
          <a:xfrm>
            <a:off x="4898707" y="3881676"/>
            <a:ext cx="2194322"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RFID Sensor</a:t>
            </a:r>
            <a:endParaRPr lang="en-US" sz="2187" dirty="0"/>
          </a:p>
        </p:txBody>
      </p:sp>
      <p:sp>
        <p:nvSpPr>
          <p:cNvPr id="10" name="Text 6"/>
          <p:cNvSpPr/>
          <p:nvPr/>
        </p:nvSpPr>
        <p:spPr>
          <a:xfrm>
            <a:off x="4898707" y="4362093"/>
            <a:ext cx="2194322"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Reads the RFID tag and sends the data to the Arduino.</a:t>
            </a:r>
            <a:endParaRPr lang="en-US" sz="1750" dirty="0"/>
          </a:p>
        </p:txBody>
      </p:sp>
      <p:pic>
        <p:nvPicPr>
          <p:cNvPr id="11" name="Image 2" descr="preencoded.png"/>
          <p:cNvPicPr>
            <a:picLocks noChangeAspect="1"/>
          </p:cNvPicPr>
          <p:nvPr/>
        </p:nvPicPr>
        <p:blipFill>
          <a:blip r:embed="rId5"/>
          <a:stretch>
            <a:fillRect/>
          </a:stretch>
        </p:blipFill>
        <p:spPr>
          <a:xfrm>
            <a:off x="7315200" y="2659737"/>
            <a:ext cx="2638544" cy="888682"/>
          </a:xfrm>
          <a:prstGeom prst="rect">
            <a:avLst/>
          </a:prstGeom>
        </p:spPr>
      </p:pic>
      <p:sp>
        <p:nvSpPr>
          <p:cNvPr id="12" name="Text 7"/>
          <p:cNvSpPr/>
          <p:nvPr/>
        </p:nvSpPr>
        <p:spPr>
          <a:xfrm>
            <a:off x="7537371" y="3881676"/>
            <a:ext cx="2194203"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Arduino Uno</a:t>
            </a:r>
            <a:endParaRPr lang="en-US" sz="2187" dirty="0"/>
          </a:p>
        </p:txBody>
      </p:sp>
      <p:sp>
        <p:nvSpPr>
          <p:cNvPr id="13" name="Text 8"/>
          <p:cNvSpPr/>
          <p:nvPr/>
        </p:nvSpPr>
        <p:spPr>
          <a:xfrm>
            <a:off x="7537371" y="4362093"/>
            <a:ext cx="2194203"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Processes the RFID data and triggers the voice module.</a:t>
            </a:r>
            <a:endParaRPr lang="en-US" sz="1750" dirty="0"/>
          </a:p>
        </p:txBody>
      </p:sp>
      <p:pic>
        <p:nvPicPr>
          <p:cNvPr id="14" name="Image 3" descr="preencoded.png"/>
          <p:cNvPicPr>
            <a:picLocks noChangeAspect="1"/>
          </p:cNvPicPr>
          <p:nvPr/>
        </p:nvPicPr>
        <p:blipFill>
          <a:blip r:embed="rId6"/>
          <a:stretch>
            <a:fillRect/>
          </a:stretch>
        </p:blipFill>
        <p:spPr>
          <a:xfrm>
            <a:off x="9953744" y="2659737"/>
            <a:ext cx="2638663" cy="888682"/>
          </a:xfrm>
          <a:prstGeom prst="rect">
            <a:avLst/>
          </a:prstGeom>
        </p:spPr>
      </p:pic>
      <p:sp>
        <p:nvSpPr>
          <p:cNvPr id="15" name="Text 9"/>
          <p:cNvSpPr/>
          <p:nvPr/>
        </p:nvSpPr>
        <p:spPr>
          <a:xfrm>
            <a:off x="10175915" y="3881676"/>
            <a:ext cx="2194322" cy="694373"/>
          </a:xfrm>
          <a:prstGeom prst="rect">
            <a:avLst/>
          </a:prstGeom>
          <a:noFill/>
          <a:ln/>
        </p:spPr>
        <p:txBody>
          <a:bodyPr wrap="squar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ISD 1820 Voice Module</a:t>
            </a:r>
            <a:endParaRPr lang="en-US" sz="2187" dirty="0"/>
          </a:p>
        </p:txBody>
      </p:sp>
      <p:sp>
        <p:nvSpPr>
          <p:cNvPr id="16" name="Text 10"/>
          <p:cNvSpPr/>
          <p:nvPr/>
        </p:nvSpPr>
        <p:spPr>
          <a:xfrm>
            <a:off x="10175915" y="4709279"/>
            <a:ext cx="2194322" cy="1777008"/>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Plays the pre-recorded announcements to assist the visually impaired passengers.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59F940A-6763-8A43-5EE1-442CE22373C3}"/>
              </a:ext>
            </a:extLst>
          </p:cNvPr>
          <p:cNvSpPr txBox="1"/>
          <p:nvPr/>
        </p:nvSpPr>
        <p:spPr>
          <a:xfrm>
            <a:off x="1873876" y="1212292"/>
            <a:ext cx="7315200" cy="769378"/>
          </a:xfrm>
          <a:prstGeom prst="rect">
            <a:avLst/>
          </a:prstGeom>
          <a:noFill/>
        </p:spPr>
        <p:txBody>
          <a:bodyPr wrap="square">
            <a:spAutoFit/>
          </a:bodyPr>
          <a:lstStyle/>
          <a:p>
            <a:pPr marL="0" marR="0" lvl="0" indent="0" algn="l" defTabSz="914400" rtl="0" eaLnBrk="1" fontAlgn="auto" latinLnBrk="0" hangingPunct="1">
              <a:lnSpc>
                <a:spcPts val="5468"/>
              </a:lnSpc>
              <a:spcBef>
                <a:spcPts val="0"/>
              </a:spcBef>
              <a:spcAft>
                <a:spcPts val="0"/>
              </a:spcAft>
              <a:buClrTx/>
              <a:buSzTx/>
              <a:buFontTx/>
              <a:buNone/>
              <a:tabLst/>
              <a:defRPr/>
            </a:pPr>
            <a:r>
              <a:rPr kumimoji="0" lang="en-US" sz="4374" b="1" i="0" u="none" strike="noStrike" kern="0" cap="none" spc="-131" normalizeH="0" baseline="0" noProof="0" dirty="0">
                <a:ln>
                  <a:noFill/>
                </a:ln>
                <a:solidFill>
                  <a:srgbClr val="000000"/>
                </a:solidFill>
                <a:effectLst/>
                <a:uLnTx/>
                <a:uFillTx/>
                <a:latin typeface="Inter" pitchFamily="34" charset="0"/>
                <a:ea typeface="Inter" pitchFamily="34" charset="-122"/>
                <a:cs typeface="Inter" pitchFamily="34" charset="-120"/>
              </a:rPr>
              <a:t>Architecture Diagram</a:t>
            </a:r>
            <a:endParaRPr kumimoji="0" lang="en-US" sz="4374"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2FF97D58-8CB6-EACC-3D69-F602E8DBAAA8}"/>
              </a:ext>
            </a:extLst>
          </p:cNvPr>
          <p:cNvPicPr>
            <a:picLocks noChangeAspect="1"/>
          </p:cNvPicPr>
          <p:nvPr/>
        </p:nvPicPr>
        <p:blipFill>
          <a:blip r:embed="rId2"/>
          <a:stretch>
            <a:fillRect/>
          </a:stretch>
        </p:blipFill>
        <p:spPr>
          <a:xfrm>
            <a:off x="2290762" y="2028423"/>
            <a:ext cx="10048875" cy="5524902"/>
          </a:xfrm>
          <a:prstGeom prst="rect">
            <a:avLst/>
          </a:prstGeom>
        </p:spPr>
      </p:pic>
    </p:spTree>
    <p:extLst>
      <p:ext uri="{BB962C8B-B14F-4D97-AF65-F5344CB8AC3E}">
        <p14:creationId xmlns:p14="http://schemas.microsoft.com/office/powerpoint/2010/main" val="3654088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sp>
      <p:sp>
        <p:nvSpPr>
          <p:cNvPr id="6" name="Text 3"/>
          <p:cNvSpPr/>
          <p:nvPr/>
        </p:nvSpPr>
        <p:spPr>
          <a:xfrm>
            <a:off x="2037993" y="2890123"/>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Conclusion</a:t>
            </a:r>
            <a:endParaRPr lang="en-US" sz="4374" dirty="0"/>
          </a:p>
        </p:txBody>
      </p:sp>
      <p:sp>
        <p:nvSpPr>
          <p:cNvPr id="7" name="Text 4"/>
          <p:cNvSpPr/>
          <p:nvPr/>
        </p:nvSpPr>
        <p:spPr>
          <a:xfrm>
            <a:off x="2037993" y="3917752"/>
            <a:ext cx="10554414"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 The proposed Bus Identification System using RFID RC522 technology aims to enhance the mobility and independence of visually impaired individuals by providing voice-based announcements of bus route and destination information. This solution will help blind passengers navigate public transportation with greater ease and confidence, improving their overall quality of life.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TotalTime>
  <Words>486</Words>
  <Application>Microsoft Office PowerPoint</Application>
  <PresentationFormat>Custom</PresentationFormat>
  <Paragraphs>45</Paragraphs>
  <Slides>9</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Aathmihan Balasubramanian</cp:lastModifiedBy>
  <cp:revision>2</cp:revision>
  <dcterms:created xsi:type="dcterms:W3CDTF">2024-05-11T09:22:32Z</dcterms:created>
  <dcterms:modified xsi:type="dcterms:W3CDTF">2024-05-17T17:40:16Z</dcterms:modified>
</cp:coreProperties>
</file>